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22" r:id="rId2"/>
    <p:sldId id="424" r:id="rId3"/>
    <p:sldId id="381" r:id="rId4"/>
    <p:sldId id="423" r:id="rId5"/>
    <p:sldId id="398" r:id="rId6"/>
    <p:sldId id="399" r:id="rId7"/>
    <p:sldId id="425" r:id="rId8"/>
    <p:sldId id="437" r:id="rId9"/>
    <p:sldId id="436" r:id="rId10"/>
    <p:sldId id="434" r:id="rId11"/>
    <p:sldId id="435" r:id="rId12"/>
    <p:sldId id="426" r:id="rId13"/>
    <p:sldId id="427" r:id="rId14"/>
    <p:sldId id="428" r:id="rId15"/>
    <p:sldId id="429" r:id="rId16"/>
    <p:sldId id="439" r:id="rId17"/>
    <p:sldId id="447" r:id="rId18"/>
    <p:sldId id="448" r:id="rId19"/>
    <p:sldId id="452" r:id="rId20"/>
    <p:sldId id="450" r:id="rId21"/>
    <p:sldId id="455" r:id="rId22"/>
    <p:sldId id="451" r:id="rId23"/>
    <p:sldId id="454" r:id="rId24"/>
    <p:sldId id="453" r:id="rId25"/>
    <p:sldId id="449" r:id="rId26"/>
    <p:sldId id="456" r:id="rId27"/>
    <p:sldId id="460" r:id="rId28"/>
    <p:sldId id="457" r:id="rId29"/>
    <p:sldId id="458" r:id="rId30"/>
    <p:sldId id="459" r:id="rId31"/>
    <p:sldId id="430" r:id="rId32"/>
    <p:sldId id="431" r:id="rId33"/>
    <p:sldId id="432" r:id="rId34"/>
    <p:sldId id="461" r:id="rId35"/>
    <p:sldId id="433" r:id="rId36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>
      <p:cViewPr>
        <p:scale>
          <a:sx n="80" d="100"/>
          <a:sy n="80" d="100"/>
        </p:scale>
        <p:origin x="-864" y="-4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</c:v>
                </c:pt>
                <c:pt idx="1">
                  <c:v>77</c:v>
                </c:pt>
                <c:pt idx="2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85</c:v>
                </c:pt>
                <c:pt idx="1">
                  <c:v>69</c:v>
                </c:pt>
                <c:pt idx="2">
                  <c:v>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0333568"/>
        <c:axId val="90335104"/>
      </c:barChart>
      <c:catAx>
        <c:axId val="9033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335104"/>
        <c:crosses val="autoZero"/>
        <c:auto val="1"/>
        <c:lblAlgn val="ctr"/>
        <c:lblOffset val="100"/>
        <c:noMultiLvlLbl val="0"/>
      </c:catAx>
      <c:valAx>
        <c:axId val="9033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3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9А</c:v>
                </c:pt>
                <c:pt idx="1">
                  <c:v>9Б</c:v>
                </c:pt>
                <c:pt idx="2">
                  <c:v>9В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0923008"/>
        <c:axId val="90924544"/>
      </c:barChart>
      <c:catAx>
        <c:axId val="9092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924544"/>
        <c:crosses val="autoZero"/>
        <c:auto val="1"/>
        <c:lblAlgn val="ctr"/>
        <c:lblOffset val="100"/>
        <c:noMultiLvlLbl val="0"/>
      </c:catAx>
      <c:valAx>
        <c:axId val="90924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923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94D9A-F2F1-4571-87D0-D37906AE1532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CADC598-0C11-4BC8-9D95-D753F852872C}">
      <dgm:prSet phldrT="[Текст]"/>
      <dgm:spPr/>
      <dgm:t>
        <a:bodyPr/>
        <a:lstStyle/>
        <a:p>
          <a:r>
            <a:rPr lang="ru-RU" dirty="0" smtClean="0"/>
            <a:t>ШСП</a:t>
          </a:r>
          <a:endParaRPr lang="ru-RU" dirty="0"/>
        </a:p>
      </dgm:t>
    </dgm:pt>
    <dgm:pt modelId="{490CADEB-908A-46DD-A068-30825E34BB7D}" type="parTrans" cxnId="{9BA7E4CA-1237-42F7-BCE8-307D8A28F693}">
      <dgm:prSet/>
      <dgm:spPr/>
      <dgm:t>
        <a:bodyPr/>
        <a:lstStyle/>
        <a:p>
          <a:endParaRPr lang="ru-RU"/>
        </a:p>
      </dgm:t>
    </dgm:pt>
    <dgm:pt modelId="{0E1BF3C5-857F-4C7D-BAFE-4FCBE9BF0368}" type="sibTrans" cxnId="{9BA7E4CA-1237-42F7-BCE8-307D8A28F693}">
      <dgm:prSet/>
      <dgm:spPr/>
      <dgm:t>
        <a:bodyPr/>
        <a:lstStyle/>
        <a:p>
          <a:endParaRPr lang="ru-RU"/>
        </a:p>
      </dgm:t>
    </dgm:pt>
    <dgm:pt modelId="{DCF93B0E-62A8-43A9-A209-0F588BDB7CF6}">
      <dgm:prSet phldrT="[Текст]"/>
      <dgm:spPr/>
      <dgm:t>
        <a:bodyPr/>
        <a:lstStyle/>
        <a:p>
          <a:r>
            <a:rPr lang="ru-RU" dirty="0" smtClean="0"/>
            <a:t>Помогает решить конфликты</a:t>
          </a:r>
          <a:endParaRPr lang="ru-RU" dirty="0"/>
        </a:p>
      </dgm:t>
    </dgm:pt>
    <dgm:pt modelId="{9BBAC0D9-627C-479C-A24D-796F02CBEEF2}" type="parTrans" cxnId="{12474DAC-64AC-4D15-80B6-F478DDAD013E}">
      <dgm:prSet/>
      <dgm:spPr/>
      <dgm:t>
        <a:bodyPr/>
        <a:lstStyle/>
        <a:p>
          <a:endParaRPr lang="ru-RU"/>
        </a:p>
      </dgm:t>
    </dgm:pt>
    <dgm:pt modelId="{5D81AB90-B374-4CA1-AB45-63EBE5458C4F}" type="sibTrans" cxnId="{12474DAC-64AC-4D15-80B6-F478DDAD013E}">
      <dgm:prSet/>
      <dgm:spPr/>
      <dgm:t>
        <a:bodyPr/>
        <a:lstStyle/>
        <a:p>
          <a:endParaRPr lang="ru-RU"/>
        </a:p>
      </dgm:t>
    </dgm:pt>
    <dgm:pt modelId="{0660315C-54B5-401B-8B2F-FB2D36DD6FB8}">
      <dgm:prSet phldrT="[Текст]"/>
      <dgm:spPr/>
      <dgm:t>
        <a:bodyPr/>
        <a:lstStyle/>
        <a:p>
          <a:r>
            <a:rPr lang="ru-RU" dirty="0" smtClean="0"/>
            <a:t>ШСП</a:t>
          </a:r>
          <a:endParaRPr lang="ru-RU" dirty="0"/>
        </a:p>
      </dgm:t>
    </dgm:pt>
    <dgm:pt modelId="{6A3D4C95-B146-496A-BF94-7189103D81AF}" type="parTrans" cxnId="{D2B61403-B66E-4700-AD98-AF78232047E4}">
      <dgm:prSet/>
      <dgm:spPr/>
      <dgm:t>
        <a:bodyPr/>
        <a:lstStyle/>
        <a:p>
          <a:endParaRPr lang="ru-RU"/>
        </a:p>
      </dgm:t>
    </dgm:pt>
    <dgm:pt modelId="{DBA51925-EC8D-4807-B018-8740D4E232C8}" type="sibTrans" cxnId="{D2B61403-B66E-4700-AD98-AF78232047E4}">
      <dgm:prSet/>
      <dgm:spPr/>
      <dgm:t>
        <a:bodyPr/>
        <a:lstStyle/>
        <a:p>
          <a:endParaRPr lang="ru-RU"/>
        </a:p>
      </dgm:t>
    </dgm:pt>
    <dgm:pt modelId="{84C30FFF-9BB4-4BFB-A8C3-BD29F930A870}">
      <dgm:prSet phldrT="[Текст]"/>
      <dgm:spPr/>
      <dgm:t>
        <a:bodyPr/>
        <a:lstStyle/>
        <a:p>
          <a:r>
            <a:rPr lang="ru-RU" dirty="0" smtClean="0"/>
            <a:t>ШСП</a:t>
          </a:r>
          <a:endParaRPr lang="ru-RU" dirty="0"/>
        </a:p>
      </dgm:t>
    </dgm:pt>
    <dgm:pt modelId="{D415DFD1-1DED-4260-A2EE-2D9DCDE2EBC7}" type="parTrans" cxnId="{A74AAFE1-2239-45EB-9812-AA4B38969769}">
      <dgm:prSet/>
      <dgm:spPr/>
      <dgm:t>
        <a:bodyPr/>
        <a:lstStyle/>
        <a:p>
          <a:endParaRPr lang="ru-RU"/>
        </a:p>
      </dgm:t>
    </dgm:pt>
    <dgm:pt modelId="{A1BC3903-8D7D-4483-B8CA-9710D3E9824E}" type="sibTrans" cxnId="{A74AAFE1-2239-45EB-9812-AA4B38969769}">
      <dgm:prSet/>
      <dgm:spPr/>
      <dgm:t>
        <a:bodyPr/>
        <a:lstStyle/>
        <a:p>
          <a:endParaRPr lang="ru-RU"/>
        </a:p>
      </dgm:t>
    </dgm:pt>
    <dgm:pt modelId="{D2E5062F-22EB-4752-8E40-D3DE1B9A82DD}">
      <dgm:prSet/>
      <dgm:spPr/>
      <dgm:t>
        <a:bodyPr/>
        <a:lstStyle/>
        <a:p>
          <a:r>
            <a:rPr lang="ru-RU" dirty="0" smtClean="0"/>
            <a:t>В составе обученные специалисты</a:t>
          </a:r>
          <a:endParaRPr lang="ru-RU" dirty="0"/>
        </a:p>
      </dgm:t>
    </dgm:pt>
    <dgm:pt modelId="{37FBDAE5-BF9E-4211-B7C2-7A1D8FC1613A}" type="parTrans" cxnId="{37D2ADD7-99C1-4BCE-BFB1-7700FC3D71A5}">
      <dgm:prSet/>
      <dgm:spPr/>
      <dgm:t>
        <a:bodyPr/>
        <a:lstStyle/>
        <a:p>
          <a:endParaRPr lang="ru-RU"/>
        </a:p>
      </dgm:t>
    </dgm:pt>
    <dgm:pt modelId="{08979D0A-1EE9-4F19-8CBA-07C69FB62E2E}" type="sibTrans" cxnId="{37D2ADD7-99C1-4BCE-BFB1-7700FC3D71A5}">
      <dgm:prSet/>
      <dgm:spPr/>
      <dgm:t>
        <a:bodyPr/>
        <a:lstStyle/>
        <a:p>
          <a:endParaRPr lang="ru-RU"/>
        </a:p>
      </dgm:t>
    </dgm:pt>
    <dgm:pt modelId="{921AAA0E-80F2-4157-B8E5-1822A6ECDC0C}">
      <dgm:prSet/>
      <dgm:spPr/>
      <dgm:t>
        <a:bodyPr/>
        <a:lstStyle/>
        <a:p>
          <a:r>
            <a:rPr lang="ru-RU" dirty="0" smtClean="0"/>
            <a:t>Главное не просто примирение сторон, а результат!</a:t>
          </a:r>
          <a:endParaRPr lang="ru-RU" dirty="0"/>
        </a:p>
      </dgm:t>
    </dgm:pt>
    <dgm:pt modelId="{5C4DF21A-4AE6-4F45-A365-F42D1954E737}" type="parTrans" cxnId="{BC8FB978-3983-4D4E-9A96-99FAC5B8B714}">
      <dgm:prSet/>
      <dgm:spPr/>
      <dgm:t>
        <a:bodyPr/>
        <a:lstStyle/>
        <a:p>
          <a:endParaRPr lang="ru-RU"/>
        </a:p>
      </dgm:t>
    </dgm:pt>
    <dgm:pt modelId="{D5959517-B9BC-479E-8487-B28FBC618F72}" type="sibTrans" cxnId="{BC8FB978-3983-4D4E-9A96-99FAC5B8B714}">
      <dgm:prSet/>
      <dgm:spPr/>
      <dgm:t>
        <a:bodyPr/>
        <a:lstStyle/>
        <a:p>
          <a:endParaRPr lang="ru-RU"/>
        </a:p>
      </dgm:t>
    </dgm:pt>
    <dgm:pt modelId="{64337A74-DE0F-4506-BB35-0ED099CA9573}" type="pres">
      <dgm:prSet presAssocID="{EF794D9A-F2F1-4571-87D0-D37906AE153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5DEFF9-BD38-4AB0-B676-1B3695347616}" type="pres">
      <dgm:prSet presAssocID="{CCADC598-0C11-4BC8-9D95-D753F852872C}" presName="composite" presStyleCnt="0"/>
      <dgm:spPr/>
    </dgm:pt>
    <dgm:pt modelId="{7ACE2F51-C84B-4530-ADBC-F1A808B3DF41}" type="pres">
      <dgm:prSet presAssocID="{CCADC598-0C11-4BC8-9D95-D753F852872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EF36C-D307-4CCE-8E3E-EC8ACE23598E}" type="pres">
      <dgm:prSet presAssocID="{CCADC598-0C11-4BC8-9D95-D753F852872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4F78A-2974-45FB-89AB-4028DD83A7A6}" type="pres">
      <dgm:prSet presAssocID="{0E1BF3C5-857F-4C7D-BAFE-4FCBE9BF0368}" presName="sp" presStyleCnt="0"/>
      <dgm:spPr/>
    </dgm:pt>
    <dgm:pt modelId="{99D1E7A2-6153-46FF-88E7-1406A3DF1BFF}" type="pres">
      <dgm:prSet presAssocID="{0660315C-54B5-401B-8B2F-FB2D36DD6FB8}" presName="composite" presStyleCnt="0"/>
      <dgm:spPr/>
    </dgm:pt>
    <dgm:pt modelId="{85848418-D932-4FEB-AB2B-BA0D65F8BBE4}" type="pres">
      <dgm:prSet presAssocID="{0660315C-54B5-401B-8B2F-FB2D36DD6FB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9878C-3651-4A48-92B2-9DFE10F44AC7}" type="pres">
      <dgm:prSet presAssocID="{0660315C-54B5-401B-8B2F-FB2D36DD6FB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DE232-DEA3-4D9F-84BF-32C78E072750}" type="pres">
      <dgm:prSet presAssocID="{DBA51925-EC8D-4807-B018-8740D4E232C8}" presName="sp" presStyleCnt="0"/>
      <dgm:spPr/>
    </dgm:pt>
    <dgm:pt modelId="{ABC33068-8C02-4B7F-A851-217E34CE6CDA}" type="pres">
      <dgm:prSet presAssocID="{84C30FFF-9BB4-4BFB-A8C3-BD29F930A870}" presName="composite" presStyleCnt="0"/>
      <dgm:spPr/>
    </dgm:pt>
    <dgm:pt modelId="{A3319CC3-917A-4039-90BC-334E7E3D9474}" type="pres">
      <dgm:prSet presAssocID="{84C30FFF-9BB4-4BFB-A8C3-BD29F930A87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E7528-7DC5-4BA0-9442-74BA374368FD}" type="pres">
      <dgm:prSet presAssocID="{84C30FFF-9BB4-4BFB-A8C3-BD29F930A87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B61403-B66E-4700-AD98-AF78232047E4}" srcId="{EF794D9A-F2F1-4571-87D0-D37906AE1532}" destId="{0660315C-54B5-401B-8B2F-FB2D36DD6FB8}" srcOrd="1" destOrd="0" parTransId="{6A3D4C95-B146-496A-BF94-7189103D81AF}" sibTransId="{DBA51925-EC8D-4807-B018-8740D4E232C8}"/>
    <dgm:cxn modelId="{BA8A442F-1A30-41C0-BFEC-0FD946262F05}" type="presOf" srcId="{921AAA0E-80F2-4157-B8E5-1822A6ECDC0C}" destId="{D38E7528-7DC5-4BA0-9442-74BA374368FD}" srcOrd="0" destOrd="0" presId="urn:microsoft.com/office/officeart/2005/8/layout/chevron2"/>
    <dgm:cxn modelId="{A5AE3F45-90BC-4518-BF0D-FF7D5D67586A}" type="presOf" srcId="{D2E5062F-22EB-4752-8E40-D3DE1B9A82DD}" destId="{7E19878C-3651-4A48-92B2-9DFE10F44AC7}" srcOrd="0" destOrd="0" presId="urn:microsoft.com/office/officeart/2005/8/layout/chevron2"/>
    <dgm:cxn modelId="{37D2ADD7-99C1-4BCE-BFB1-7700FC3D71A5}" srcId="{0660315C-54B5-401B-8B2F-FB2D36DD6FB8}" destId="{D2E5062F-22EB-4752-8E40-D3DE1B9A82DD}" srcOrd="0" destOrd="0" parTransId="{37FBDAE5-BF9E-4211-B7C2-7A1D8FC1613A}" sibTransId="{08979D0A-1EE9-4F19-8CBA-07C69FB62E2E}"/>
    <dgm:cxn modelId="{247F9585-5DDD-4DB6-B93B-8867A789A739}" type="presOf" srcId="{0660315C-54B5-401B-8B2F-FB2D36DD6FB8}" destId="{85848418-D932-4FEB-AB2B-BA0D65F8BBE4}" srcOrd="0" destOrd="0" presId="urn:microsoft.com/office/officeart/2005/8/layout/chevron2"/>
    <dgm:cxn modelId="{7BA36E8B-CA1D-48A7-B7A9-6F9559F9F04E}" type="presOf" srcId="{EF794D9A-F2F1-4571-87D0-D37906AE1532}" destId="{64337A74-DE0F-4506-BB35-0ED099CA9573}" srcOrd="0" destOrd="0" presId="urn:microsoft.com/office/officeart/2005/8/layout/chevron2"/>
    <dgm:cxn modelId="{BC8FB978-3983-4D4E-9A96-99FAC5B8B714}" srcId="{84C30FFF-9BB4-4BFB-A8C3-BD29F930A870}" destId="{921AAA0E-80F2-4157-B8E5-1822A6ECDC0C}" srcOrd="0" destOrd="0" parTransId="{5C4DF21A-4AE6-4F45-A365-F42D1954E737}" sibTransId="{D5959517-B9BC-479E-8487-B28FBC618F72}"/>
    <dgm:cxn modelId="{0B10D960-7BBA-45B0-AEDE-54DBC807C03C}" type="presOf" srcId="{CCADC598-0C11-4BC8-9D95-D753F852872C}" destId="{7ACE2F51-C84B-4530-ADBC-F1A808B3DF41}" srcOrd="0" destOrd="0" presId="urn:microsoft.com/office/officeart/2005/8/layout/chevron2"/>
    <dgm:cxn modelId="{12474DAC-64AC-4D15-80B6-F478DDAD013E}" srcId="{CCADC598-0C11-4BC8-9D95-D753F852872C}" destId="{DCF93B0E-62A8-43A9-A209-0F588BDB7CF6}" srcOrd="0" destOrd="0" parTransId="{9BBAC0D9-627C-479C-A24D-796F02CBEEF2}" sibTransId="{5D81AB90-B374-4CA1-AB45-63EBE5458C4F}"/>
    <dgm:cxn modelId="{E4F686C3-2B24-4002-AD94-92DCF23D80E5}" type="presOf" srcId="{84C30FFF-9BB4-4BFB-A8C3-BD29F930A870}" destId="{A3319CC3-917A-4039-90BC-334E7E3D9474}" srcOrd="0" destOrd="0" presId="urn:microsoft.com/office/officeart/2005/8/layout/chevron2"/>
    <dgm:cxn modelId="{9BA7E4CA-1237-42F7-BCE8-307D8A28F693}" srcId="{EF794D9A-F2F1-4571-87D0-D37906AE1532}" destId="{CCADC598-0C11-4BC8-9D95-D753F852872C}" srcOrd="0" destOrd="0" parTransId="{490CADEB-908A-46DD-A068-30825E34BB7D}" sibTransId="{0E1BF3C5-857F-4C7D-BAFE-4FCBE9BF0368}"/>
    <dgm:cxn modelId="{A74AAFE1-2239-45EB-9812-AA4B38969769}" srcId="{EF794D9A-F2F1-4571-87D0-D37906AE1532}" destId="{84C30FFF-9BB4-4BFB-A8C3-BD29F930A870}" srcOrd="2" destOrd="0" parTransId="{D415DFD1-1DED-4260-A2EE-2D9DCDE2EBC7}" sibTransId="{A1BC3903-8D7D-4483-B8CA-9710D3E9824E}"/>
    <dgm:cxn modelId="{FAA24D55-D675-4425-BE46-EC48419ADAB3}" type="presOf" srcId="{DCF93B0E-62A8-43A9-A209-0F588BDB7CF6}" destId="{75DEF36C-D307-4CCE-8E3E-EC8ACE23598E}" srcOrd="0" destOrd="0" presId="urn:microsoft.com/office/officeart/2005/8/layout/chevron2"/>
    <dgm:cxn modelId="{8DD1588F-82B8-4ECF-A722-358D7585D60C}" type="presParOf" srcId="{64337A74-DE0F-4506-BB35-0ED099CA9573}" destId="{485DEFF9-BD38-4AB0-B676-1B3695347616}" srcOrd="0" destOrd="0" presId="urn:microsoft.com/office/officeart/2005/8/layout/chevron2"/>
    <dgm:cxn modelId="{D430229F-E39A-4A70-B64D-3B027EAEBE99}" type="presParOf" srcId="{485DEFF9-BD38-4AB0-B676-1B3695347616}" destId="{7ACE2F51-C84B-4530-ADBC-F1A808B3DF41}" srcOrd="0" destOrd="0" presId="urn:microsoft.com/office/officeart/2005/8/layout/chevron2"/>
    <dgm:cxn modelId="{1D4B5B3B-5143-4512-8506-62A8ECA68A78}" type="presParOf" srcId="{485DEFF9-BD38-4AB0-B676-1B3695347616}" destId="{75DEF36C-D307-4CCE-8E3E-EC8ACE23598E}" srcOrd="1" destOrd="0" presId="urn:microsoft.com/office/officeart/2005/8/layout/chevron2"/>
    <dgm:cxn modelId="{976CBD49-C4A0-41CF-AC84-A2726E31229B}" type="presParOf" srcId="{64337A74-DE0F-4506-BB35-0ED099CA9573}" destId="{F004F78A-2974-45FB-89AB-4028DD83A7A6}" srcOrd="1" destOrd="0" presId="urn:microsoft.com/office/officeart/2005/8/layout/chevron2"/>
    <dgm:cxn modelId="{73B9BC3F-5F4C-4D4A-A274-87695A6BD5E8}" type="presParOf" srcId="{64337A74-DE0F-4506-BB35-0ED099CA9573}" destId="{99D1E7A2-6153-46FF-88E7-1406A3DF1BFF}" srcOrd="2" destOrd="0" presId="urn:microsoft.com/office/officeart/2005/8/layout/chevron2"/>
    <dgm:cxn modelId="{3D6BC3A1-0FB6-4BD7-9AED-E36D6D2690F7}" type="presParOf" srcId="{99D1E7A2-6153-46FF-88E7-1406A3DF1BFF}" destId="{85848418-D932-4FEB-AB2B-BA0D65F8BBE4}" srcOrd="0" destOrd="0" presId="urn:microsoft.com/office/officeart/2005/8/layout/chevron2"/>
    <dgm:cxn modelId="{FAA8B689-FA1E-4817-B1CE-4C2DF3609952}" type="presParOf" srcId="{99D1E7A2-6153-46FF-88E7-1406A3DF1BFF}" destId="{7E19878C-3651-4A48-92B2-9DFE10F44AC7}" srcOrd="1" destOrd="0" presId="urn:microsoft.com/office/officeart/2005/8/layout/chevron2"/>
    <dgm:cxn modelId="{D4CF0F67-F25C-4515-9125-A2EB0E9C624E}" type="presParOf" srcId="{64337A74-DE0F-4506-BB35-0ED099CA9573}" destId="{0B6DE232-DEA3-4D9F-84BF-32C78E072750}" srcOrd="3" destOrd="0" presId="urn:microsoft.com/office/officeart/2005/8/layout/chevron2"/>
    <dgm:cxn modelId="{C55BD519-35C1-4664-AE5B-5F6406DAC1E1}" type="presParOf" srcId="{64337A74-DE0F-4506-BB35-0ED099CA9573}" destId="{ABC33068-8C02-4B7F-A851-217E34CE6CDA}" srcOrd="4" destOrd="0" presId="urn:microsoft.com/office/officeart/2005/8/layout/chevron2"/>
    <dgm:cxn modelId="{AC083F3D-C269-418D-8BB1-F2628014ADB5}" type="presParOf" srcId="{ABC33068-8C02-4B7F-A851-217E34CE6CDA}" destId="{A3319CC3-917A-4039-90BC-334E7E3D9474}" srcOrd="0" destOrd="0" presId="urn:microsoft.com/office/officeart/2005/8/layout/chevron2"/>
    <dgm:cxn modelId="{C42567A7-48C2-451E-BB87-167EB5C2B12E}" type="presParOf" srcId="{ABC33068-8C02-4B7F-A851-217E34CE6CDA}" destId="{D38E7528-7DC5-4BA0-9442-74BA374368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E2F51-C84B-4530-ADBC-F1A808B3DF41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ШСП</a:t>
          </a:r>
          <a:endParaRPr lang="ru-RU" sz="3000" kern="1200" dirty="0"/>
        </a:p>
      </dsp:txBody>
      <dsp:txXfrm rot="-5400000">
        <a:off x="1" y="520688"/>
        <a:ext cx="1039018" cy="445294"/>
      </dsp:txXfrm>
    </dsp:sp>
    <dsp:sp modelId="{75DEF36C-D307-4CCE-8E3E-EC8ACE23598E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Помогает решить конфликты</a:t>
          </a:r>
          <a:endParaRPr lang="ru-RU" sz="2400" kern="1200" dirty="0"/>
        </a:p>
      </dsp:txBody>
      <dsp:txXfrm rot="-5400000">
        <a:off x="1039018" y="48278"/>
        <a:ext cx="5009883" cy="870607"/>
      </dsp:txXfrm>
    </dsp:sp>
    <dsp:sp modelId="{85848418-D932-4FEB-AB2B-BA0D65F8BBE4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ШСП</a:t>
          </a:r>
          <a:endParaRPr lang="ru-RU" sz="3000" kern="1200" dirty="0"/>
        </a:p>
      </dsp:txBody>
      <dsp:txXfrm rot="-5400000">
        <a:off x="1" y="1809352"/>
        <a:ext cx="1039018" cy="445294"/>
      </dsp:txXfrm>
    </dsp:sp>
    <dsp:sp modelId="{7E19878C-3651-4A48-92B2-9DFE10F44AC7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 составе обученные специалисты</a:t>
          </a:r>
          <a:endParaRPr lang="ru-RU" sz="2400" kern="1200" dirty="0"/>
        </a:p>
      </dsp:txBody>
      <dsp:txXfrm rot="-5400000">
        <a:off x="1039018" y="1336942"/>
        <a:ext cx="5009883" cy="870607"/>
      </dsp:txXfrm>
    </dsp:sp>
    <dsp:sp modelId="{A3319CC3-917A-4039-90BC-334E7E3D9474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ШСП</a:t>
          </a:r>
          <a:endParaRPr lang="ru-RU" sz="3000" kern="1200" dirty="0"/>
        </a:p>
      </dsp:txBody>
      <dsp:txXfrm rot="-5400000">
        <a:off x="1" y="3098016"/>
        <a:ext cx="1039018" cy="445294"/>
      </dsp:txXfrm>
    </dsp:sp>
    <dsp:sp modelId="{D38E7528-7DC5-4BA0-9442-74BA374368FD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Главное не просто примирение сторон, а результат!</a:t>
          </a:r>
          <a:endParaRPr lang="ru-RU" sz="24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9193A-7A53-48E4-BAF9-BA7BF2B20A2F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368D-F241-4FA7-9CCA-B24A064744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245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fld id="{F24610E9-9019-4E13-8A45-2CDEC3AFFA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8489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>
                <a:buFont typeface="Times New Roman" pitchFamily="18" charset="0"/>
                <a:buNone/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</a:t>
            </a:fld>
            <a:endParaRPr lang="ru-RU" alt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10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11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12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13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14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15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16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17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18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19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20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21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22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23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24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25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26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27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28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29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>
                <a:buFont typeface="Times New Roman" pitchFamily="18" charset="0"/>
                <a:buNone/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3</a:t>
            </a:fld>
            <a:endParaRPr lang="ru-RU" alt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30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31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32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397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33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34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35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4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3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5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6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7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8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</a:tabLst>
            </a:pPr>
            <a:fld id="{668386E2-D991-43DD-A57A-2F5226D82308}" type="slidenum"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Segoe UI" pitchFamily="34" charset="0"/>
              </a:rPr>
              <a:pPr>
                <a:tabLst>
                  <a:tab pos="393700" algn="l"/>
                  <a:tab pos="787400" algn="l"/>
                  <a:tab pos="1181100" algn="l"/>
                  <a:tab pos="1574800" algn="l"/>
                  <a:tab pos="1968500" algn="l"/>
                  <a:tab pos="2362200" algn="l"/>
                  <a:tab pos="2755900" algn="l"/>
                </a:tabLst>
              </a:pPr>
              <a:t>9</a:t>
            </a:fld>
            <a:endParaRPr lang="ru-RU" altLang="ru-RU" smtClean="0">
              <a:solidFill>
                <a:prstClr val="black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3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8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436291" y="5733256"/>
            <a:ext cx="4213225" cy="271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r>
              <a:rPr lang="ru-RU" altLang="ru-RU" b="1" dirty="0" smtClean="0">
                <a:solidFill>
                  <a:srgbClr val="262626"/>
                </a:solidFill>
                <a:latin typeface="Times New Roman" pitchFamily="18" charset="0"/>
              </a:rPr>
              <a:t>16.01.2019,  </a:t>
            </a:r>
            <a:r>
              <a:rPr lang="ru-RU" altLang="ru-RU" b="1" dirty="0">
                <a:solidFill>
                  <a:srgbClr val="262626"/>
                </a:solidFill>
                <a:latin typeface="Times New Roman" pitchFamily="18" charset="0"/>
              </a:rPr>
              <a:t>г. Новокузнецк</a:t>
            </a: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1020248" y="2205852"/>
            <a:ext cx="7056438" cy="186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Общешкольное родительское собрание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9-11 классов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59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0223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785393" y="3565526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6240" y="404664"/>
            <a:ext cx="7574657" cy="125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Вопросы формирования учебного плана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2019-2020 учебный год</a:t>
            </a:r>
          </a:p>
          <a:p>
            <a:pPr algn="ctr"/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32733"/>
              </p:ext>
            </p:extLst>
          </p:nvPr>
        </p:nvGraphicFramePr>
        <p:xfrm>
          <a:off x="1187624" y="1124747"/>
          <a:ext cx="6552728" cy="4776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8738"/>
                <a:gridCol w="1448816"/>
                <a:gridCol w="1345174"/>
              </a:tblGrid>
              <a:tr h="36003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ФЕДЕРАЛЬНЫЙ КОМПОНЕНТ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49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Базовые учебные предметы</a:t>
                      </a:r>
                      <a:endParaRPr lang="ru-RU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Учебные предметы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Количество часов</a:t>
                      </a:r>
                      <a:endParaRPr lang="ru-RU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X</a:t>
                      </a:r>
                      <a:endParaRPr lang="ru-RU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XI</a:t>
                      </a:r>
                      <a:endParaRPr lang="ru-RU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Русский язык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Литература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Иностранный язык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История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2961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Обществознание (включая экономику и право)</a:t>
                      </a:r>
                      <a:endParaRPr lang="ru-RU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Физика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Химия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Биология </a:t>
                      </a:r>
                      <a:endParaRPr lang="ru-RU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Физическая культура</a:t>
                      </a:r>
                      <a:endParaRPr lang="ru-RU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Основы безопасности жизнедеятельности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311492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Учебные предметы по выбору на профильном уровне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Математика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Информатика и ИКТ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622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spc="10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spc="10" dirty="0">
                          <a:effectLst/>
                        </a:rPr>
                        <a:t>Региональный (национально-региональный) компонент</a:t>
                      </a:r>
                      <a:endParaRPr lang="ru-RU" sz="105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</a:t>
                      </a:r>
                      <a:endParaRPr lang="ru-RU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</a:t>
                      </a:r>
                      <a:endParaRPr lang="ru-RU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Русский язык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Астрономия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  <a:tr h="1557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География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086" marR="48086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86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15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0223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785393" y="3565526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7147" y="1196752"/>
            <a:ext cx="7574657" cy="125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Вопросы формирования учебного плана 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2019-2020 учебный год</a:t>
            </a:r>
          </a:p>
          <a:p>
            <a:pPr algn="ctr"/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94121"/>
              </p:ext>
            </p:extLst>
          </p:nvPr>
        </p:nvGraphicFramePr>
        <p:xfrm>
          <a:off x="1314009" y="2598722"/>
          <a:ext cx="6180931" cy="2960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0774"/>
                <a:gridCol w="1374232"/>
                <a:gridCol w="1275925"/>
              </a:tblGrid>
              <a:tr h="59214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effectLst/>
                        </a:rPr>
                        <a:t>Компонент образовательного учреждения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07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Учебные предметы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часов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XI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8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?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?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?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Предварительное формирование учебного плана на 2019-2020 учебный год в части, формируемой участниками образовательных отношений</a:t>
            </a:r>
            <a:endParaRPr lang="ru-RU" alt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21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07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1009621" y="1556792"/>
            <a:ext cx="7056438" cy="129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работе социально-психологической службы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929058" y="4357694"/>
            <a:ext cx="4968875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Киселева Светлана Николаевна, заместитель директора по ВР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</a:t>
            </a:r>
          </a:p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84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6387" y="214290"/>
            <a:ext cx="1607613" cy="1571611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714348" y="214290"/>
            <a:ext cx="6643734" cy="409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908720"/>
            <a:ext cx="5551776" cy="89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Школьная Служба Примирения 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(ШСП)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1259632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 работе социально-психологической службы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75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436291" y="5733256"/>
            <a:ext cx="4213225" cy="271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endParaRPr lang="ru-RU" altLang="ru-RU" b="1" dirty="0">
              <a:solidFill>
                <a:srgbClr val="262626"/>
              </a:solidFill>
              <a:latin typeface="Times New Roman" pitchFamily="18" charset="0"/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0"/>
            <a:ext cx="1214414" cy="1285885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683568" y="1124744"/>
            <a:ext cx="8072494" cy="487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Службы психологической помощи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г. Новокузнецка</a:t>
            </a:r>
          </a:p>
          <a:p>
            <a:pPr algn="ctr"/>
            <a:endParaRPr lang="ru-RU" sz="2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Школьный психолог (ул. </a:t>
            </a:r>
            <a:r>
              <a:rPr lang="ru-RU" sz="2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Шункова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26, каб.101/1)</a:t>
            </a:r>
          </a:p>
          <a:p>
            <a:endParaRPr lang="ru-RU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ГОО «Кузбасский РЦППМС»(ул. </a:t>
            </a:r>
            <a:r>
              <a:rPr lang="ru-RU" sz="2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Шункова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16а, тел. 37-56-8)</a:t>
            </a:r>
          </a:p>
          <a:p>
            <a:endParaRPr lang="ru-RU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3.Центр психологического консультирования «АКМЕ» (ул.Транспортная 17, тел.73-75-00)</a:t>
            </a:r>
          </a:p>
          <a:p>
            <a:endParaRPr lang="ru-RU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«Уютный дом», социально-реабилитационный центр для несовершеннолетних ( ул. Петракова , 68 А, тел. 37-66-33)</a:t>
            </a:r>
          </a:p>
          <a:p>
            <a:endParaRPr lang="ru-RU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5.Телефон доверия, отделение экстренной психологической помощи  (тел.713-063,713-064)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работе социально-психологической службы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48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0" y="-15627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628800"/>
            <a:ext cx="7056438" cy="129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635376" y="4357694"/>
            <a:ext cx="5262558" cy="180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Вера Михайловна,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ГОО «Кузбасский РЦППМС» Отделение Новокузнецкого городского округа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</a:t>
            </a:r>
          </a:p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2132856"/>
            <a:ext cx="7704856" cy="1122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Возрастные границы юношеского возраста:  от 15-16 до 21-23 лет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908720"/>
            <a:ext cx="7850187" cy="9350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 происходит в юношеском возрасте? </a:t>
            </a:r>
            <a:b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552" y="1844824"/>
            <a:ext cx="8280920" cy="417681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выбор внутренней позиции</a:t>
            </a: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поиск своего места в мире, поиск смысла жизни;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изменение в отношении к будущему</a:t>
            </a: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подросток смотрит на будущее с позиции настоящего, юноша смотрит на настоящее с позиции будущего;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выбор профессии и типа учебного заведения </a:t>
            </a: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(дифференцирует жизненные пути юношей и девушек, закладывает основу их социально-психологических и индивидуально-психологических различий);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учебная деятельность становится </a:t>
            </a: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учебно-профессиональной</a:t>
            </a:r>
            <a:r>
              <a:rPr kumimoji="0" lang="ru-RU" altLang="ru-RU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реализующей профессиональные и личностные устремления юношей и девушек 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836712"/>
            <a:ext cx="7850187" cy="7191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>
              <a:defRPr/>
            </a:pPr>
            <a:r>
              <a:rPr lang="ru-RU" alt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Формирование личной идентичности</a:t>
            </a:r>
            <a:br>
              <a:rPr lang="ru-RU" alt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altLang="ru-RU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95536" y="1484784"/>
            <a:ext cx="8496944" cy="4536157"/>
          </a:xfrm>
          <a:prstGeom prst="rect">
            <a:avLst/>
          </a:prstGeom>
        </p:spPr>
        <p:txBody>
          <a:bodyPr/>
          <a:lstStyle/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Свою личность как нечто особое, не похожее на других, юный человек хочет утвердить среди окружающих людей. Отсюда — тенденция к манифестации себя в разных формах: 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      - в манере двигаться, говорить, одеваться; 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      - в своеобразных оценках явлений быта, школьной     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         жизни, произведений литературы и искусства; 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       - в каких-то особенных словечках и выражениях, в 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          неприятии некоторых общепринятых положений 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Стремление выделиться среди сверстников приобретает самые разнообразные формы: стремление проявить свою особенность в свойствах характера, в чертах умонастроения, в излюбленных пристрастиях, в отношении к окружающим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§"/>
              <a:tabLst/>
              <a:defRPr/>
            </a:pPr>
            <a:endParaRPr kumimoji="0" lang="ru-RU" altLang="ru-RU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64964" y="5998036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836712"/>
            <a:ext cx="7850187" cy="719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Формирование личной идентичности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alt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95536" y="1628800"/>
            <a:ext cx="8424936" cy="4248472"/>
          </a:xfrm>
          <a:prstGeom prst="rect">
            <a:avLst/>
          </a:prstGeom>
        </p:spPr>
        <p:txBody>
          <a:bodyPr/>
          <a:lstStyle/>
          <a:p>
            <a:pPr marL="342900" marR="0" lvl="0" indent="-342900" eaLnBrk="0" latinLnBrk="0">
              <a:spcBef>
                <a:spcPts val="1425"/>
              </a:spcBef>
              <a:buFont typeface="Times New Roman" pitchFamily="18" charset="0"/>
              <a:buChar char="•"/>
              <a:tabLst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то же время именно в юности обостряется потребность к обособлению, стремление оградить свой уникальный мир от вторжения сторонних и близких людей, сохранить свою индивидуальность, «сохранять свое лицо»  реализовать свои притязания на признание</a:t>
            </a:r>
          </a:p>
          <a:p>
            <a:pPr marL="342900" marR="0" lvl="0" indent="-342900" eaLnBrk="0" latinLnBrk="0">
              <a:spcBef>
                <a:spcPts val="1425"/>
              </a:spcBef>
              <a:buFont typeface="Times New Roman" pitchFamily="18" charset="0"/>
              <a:buChar char="•"/>
              <a:tabLst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Это пора возможной безоглядной влюбленности и возможной неудержимой ненависти, в юности человек погружается в эти амбивалентные состояния (любовь – идентификация в высшей степени; ненависть – отчуждение в крайней степени)</a:t>
            </a:r>
          </a:p>
          <a:p>
            <a:pPr marL="342900" marR="0" lvl="0" indent="-342900" eaLnBrk="0" latinLnBrk="0">
              <a:spcBef>
                <a:spcPts val="1425"/>
              </a:spcBef>
              <a:buFont typeface="Times New Roman" pitchFamily="18" charset="0"/>
              <a:buChar char="•"/>
              <a:tabLst/>
              <a:defRPr/>
            </a:pPr>
            <a:r>
              <a:rPr lang="ru-RU" altLang="ru-RU" sz="2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наряду со значимостью коллективной жизни, в юности резко усиливается потребность в индивидуальной интимной дружбе; на первый план выдвигается интимность, эмоциональное тепло, искренность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8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1020248" y="2205852"/>
            <a:ext cx="7056438" cy="140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Приветственное слово участникам 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общешкольного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родительского собрания для 9-11 классов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</a:t>
            </a:r>
          </a:p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3929058" y="4357694"/>
            <a:ext cx="4968875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Шелегина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Анна Владимировна,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директора школы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297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93296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692696"/>
            <a:ext cx="8496944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alt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Главной задачей юношеского возраста является вхождение в общество – т.е. социализация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23528" y="1700808"/>
            <a:ext cx="8243887" cy="3816424"/>
          </a:xfrm>
          <a:prstGeom prst="rect">
            <a:avLst/>
          </a:prstGeom>
        </p:spPr>
        <p:txBody>
          <a:bodyPr/>
          <a:lstStyle/>
          <a:p>
            <a:pPr marL="82550" marR="0" lvl="0" indent="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Успех этого вхождения в значительной степени зависит от уровня его социальной адаптации. </a:t>
            </a:r>
          </a:p>
          <a:p>
            <a:pPr marL="82550" marR="0" lvl="0" indent="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Успешная социальная адаптация личности не может быть обеспечена, пока не решены следующие проблемы: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общение;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самоопределение (личностное, профессиональное, жизненное);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конфликтность;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ценностное ориентирование;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познавательная активность. 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980728"/>
            <a:ext cx="7675563" cy="100806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>
              <a:defRPr/>
            </a:pPr>
            <a:r>
              <a:rPr lang="ru-RU" alt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Соотношение социализации и индивидуализации</a:t>
            </a:r>
            <a:endParaRPr lang="ru-RU" altLang="ru-RU" sz="2400" b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83568" y="1988840"/>
            <a:ext cx="7891462" cy="2519486"/>
          </a:xfrm>
          <a:prstGeom prst="rect">
            <a:avLst/>
          </a:prstGeom>
        </p:spPr>
        <p:txBody>
          <a:bodyPr/>
          <a:lstStyle/>
          <a:p>
            <a:pPr marL="82550" marR="0" lvl="0" indent="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Сегодня актуален вопрос: </a:t>
            </a:r>
          </a:p>
          <a:p>
            <a:pPr marL="82550" marR="0" lvl="0" indent="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«Как оптимально сочетать развитие индивидуальности, чувства свободы и независимости в процессе воспитания  с развитием способности приспосабливаться к не всегда благоприятным или даже враждебным для человека  воздействиям среды, требующими в той или иной мере, утрачивать свою индивидуальность?»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ru-RU" alt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ru-RU" alt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1124744"/>
            <a:ext cx="749935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eaLnBrk="0" latinLnBrk="0">
              <a:buFont typeface="Times New Roman" pitchFamily="18" charset="0"/>
              <a:buNone/>
              <a:tabLst/>
              <a:defRPr/>
            </a:pPr>
            <a:r>
              <a:rPr lang="ru-RU" alt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Для «классической» депрессии, характерно: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899592" y="1988840"/>
            <a:ext cx="7818437" cy="30963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пониженное настроение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замедление </a:t>
            </a:r>
            <a:r>
              <a:rPr lang="ru-RU" alt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ассоциативных</a:t>
            </a: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процессов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двигательная заторможенность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lang="ru-RU" altLang="ru-RU" sz="24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lang="ru-RU" alt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Подростковая депрессия, как правило, протекает под различными «масками». Скрывается за фасадом детских капризов, соматических, поведенческих и интеллектуальных нарушений. 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836712"/>
            <a:ext cx="7818437" cy="647700"/>
          </a:xfrm>
          <a:prstGeom prst="rect">
            <a:avLst/>
          </a:prstGeom>
        </p:spPr>
        <p:txBody>
          <a:bodyPr/>
          <a:lstStyle/>
          <a:p>
            <a:pPr algn="ctr" eaLnBrk="0">
              <a:defRPr/>
            </a:pPr>
            <a:r>
              <a:rPr lang="ru-RU" altLang="ru-RU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 юношеском возрасте </a:t>
            </a:r>
            <a:endParaRPr lang="ru-RU" altLang="ru-RU" sz="3200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552" y="1844824"/>
            <a:ext cx="7818437" cy="3168352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ts val="60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депрессия может проявляться в переживаниях </a:t>
            </a:r>
            <a:r>
              <a:rPr kumimoji="0" lang="ru-RU" alt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смыслоутраты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«экзистенциальном вакууме», </a:t>
            </a:r>
            <a:r>
              <a:rPr kumimoji="0" lang="ru-RU" alt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самопустоты</a:t>
            </a: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Размышления о смысле жизни превращаются в бесплодное мудрствование, лишают способности к продуктивной интеллектуальной деятельности, нарастает </a:t>
            </a:r>
            <a:r>
              <a:rPr kumimoji="0" lang="ru-RU" alt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дезадаптация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just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ts val="60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692696"/>
            <a:ext cx="826001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1754188" indent="-182563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211388" indent="-182563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2668588" indent="-182563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125788" indent="-182563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0">
              <a:defRPr/>
            </a:pPr>
            <a:r>
              <a:rPr lang="ru-RU" altLang="ru-RU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В кризисной ситуации подросток и  юноша часто переживает проблемы трех «Н»: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11560" y="1916832"/>
            <a:ext cx="8178874" cy="198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Непреодолимость трудностей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Нескончаемость несчастья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Непереносимость тоски и одиночества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3501008"/>
            <a:ext cx="7450137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eaLnBrk="0" latinLnBrk="0">
              <a:buFont typeface="Times New Roman" pitchFamily="18" charset="0"/>
              <a:buNone/>
              <a:tabLst/>
              <a:defRPr/>
            </a:pPr>
            <a:r>
              <a:rPr lang="ru-RU" altLang="ru-RU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И борется с тремя «Б»: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683568" y="4005064"/>
            <a:ext cx="73469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Беспомощностью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Бессилием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Безнадежностью</a:t>
            </a:r>
          </a:p>
          <a:p>
            <a:pPr marL="342900" indent="-342900" algn="r" eaLnBrk="0">
              <a:spcBef>
                <a:spcPts val="1425"/>
              </a:spcBef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(Е.М. </a:t>
            </a:r>
            <a:r>
              <a:rPr lang="ru-RU" altLang="ru-RU" sz="2400" kern="0" dirty="0" err="1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Вроно</a:t>
            </a: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512" y="620688"/>
            <a:ext cx="8712968" cy="576262"/>
          </a:xfrm>
          <a:prstGeom prst="rect">
            <a:avLst/>
          </a:prstGeom>
        </p:spPr>
        <p:txBody>
          <a:bodyPr/>
          <a:lstStyle/>
          <a:p>
            <a:pPr algn="ctr" eaLnBrk="0">
              <a:defRPr/>
            </a:pPr>
            <a:r>
              <a:rPr lang="ru-RU" altLang="ru-RU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Симптомы, которые заслуживают особого внимания: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59470" y="1556792"/>
            <a:ext cx="8784530" cy="48245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подавленное настроение;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снижение интереса ко всему, апатия, тоска;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чувство беспомощности, безнадежности;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заниженная самооценка, чувство неполноценности;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нарушение аппетита (потеря или набор веса);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нарушение сна (патологическая сонливость, бессонница);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усталость и потеря энергии;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снижение внимания, памяти, мышления;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снижение успеваемости;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трудности в управлении гневом, раздражительность, непослушание, конфликтность;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уход в себя;</a:t>
            </a:r>
          </a:p>
          <a:p>
            <a:pPr marL="342900" marR="0" lvl="0" indent="-342900" algn="l" defTabSz="449263" rtl="0" eaLnBrk="0" fontAlgn="base" latinLnBrk="0" hangingPunct="0">
              <a:lnSpc>
                <a:spcPts val="16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рассуждения и мысли о смерти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ru-RU" alt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764704"/>
            <a:ext cx="864096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eaLnBrk="0" latinLnBrk="0">
              <a:buFont typeface="Times New Roman" pitchFamily="18" charset="0"/>
              <a:buNone/>
              <a:tabLst/>
              <a:defRPr/>
            </a:pPr>
            <a:r>
              <a:rPr lang="ru-RU" altLang="ru-RU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Значимые меры (условия) профилактики рисков и угроз жизни юноши/девушки: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11560" y="1724745"/>
            <a:ext cx="8064500" cy="439238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Благоприятная эмоционально-психологическая атмосфера в окружении юноши/девушки (в семье, школе, классе)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Возможность самореализации; насыщенность жизни яркими событиями, дающими возможность достичь успеха, проявить себя и почувствовать свою значимость (социально значимые  проекты, творческие акции и т.д.)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Возможность доверительного общения со значимыми взрослыми (родителями, педагогами), искренний интерес со стороны взрослых к его/ее событиям жизни, к чувствам и переживаниям 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06649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98166" y="5949280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11560" y="2348880"/>
            <a:ext cx="8064500" cy="244797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Помощь и поддержка в решении проблем и преодолении трудностей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Устойчивые социальные связи, значимые для юноши/девушки  и, прежде всего, семейные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Контроль использования  Интернет-ресурсов</a:t>
            </a: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79512" y="980728"/>
            <a:ext cx="8640960" cy="936104"/>
          </a:xfrm>
          <a:prstGeom prst="rect">
            <a:avLst/>
          </a:prstGeom>
        </p:spPr>
        <p:txBody>
          <a:bodyPr/>
          <a:lstStyle/>
          <a:p>
            <a:pPr algn="ctr" eaLnBrk="0">
              <a:defRPr/>
            </a:pPr>
            <a:r>
              <a:rPr lang="ru-RU" altLang="ru-RU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Значимые меры (условия) профилактики рисков и угроз жизни юноши/девушки: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764704"/>
            <a:ext cx="7992864" cy="6477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>
              <a:defRPr/>
            </a:pPr>
            <a:r>
              <a:rPr lang="ru-RU" altLang="ru-RU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Основы общения и стратегия помощи: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83568" y="1556792"/>
            <a:ext cx="8178800" cy="4392488"/>
          </a:xfrm>
          <a:prstGeom prst="rect">
            <a:avLst/>
          </a:prstGeom>
        </p:spPr>
        <p:txBody>
          <a:bodyPr/>
          <a:lstStyle/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будьте доброжелательны и внимательны к своему взрослому ребенку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откровенно разговаривайте с ним/ней (!) 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СЛУШАЙТЕ (дайте возможность выразить чувства и высказаться, задавайте вопросы, позвольте выразить негативные эмоции) 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обсуждайте планы и проблемы, вместе ищите конструктивные подходы к решению проблемы</a:t>
            </a:r>
          </a:p>
          <a:p>
            <a:pPr marL="342900" indent="-342900" eaLnBrk="0">
              <a:spcBef>
                <a:spcPts val="1425"/>
              </a:spcBef>
              <a:buFont typeface="Times New Roman" pitchFamily="18" charset="0"/>
              <a:buChar char="•"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не оставляйте ребенка в одиночестве, один на один с проблемой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93296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39552" y="1556792"/>
            <a:ext cx="7747000" cy="3096344"/>
          </a:xfrm>
          <a:prstGeom prst="rect">
            <a:avLst/>
          </a:prstGeom>
        </p:spPr>
        <p:txBody>
          <a:bodyPr/>
          <a:lstStyle/>
          <a:p>
            <a:pPr marL="342900" marR="0" lvl="0" indent="-342900" eaLnBrk="0" latinLnBrk="0">
              <a:spcBef>
                <a:spcPts val="1425"/>
              </a:spcBef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подчеркивайте временный характер проблем, вселяйте надежду, что любая ситуация может разрешиться конструктивно</a:t>
            </a:r>
          </a:p>
          <a:p>
            <a:pPr marL="342900" marR="0" lvl="0" indent="-342900" eaLnBrk="0" latinLnBrk="0">
              <a:spcBef>
                <a:spcPts val="1425"/>
              </a:spcBef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учите ребенка противостоять трудностям и справляться со стрессом </a:t>
            </a:r>
          </a:p>
          <a:p>
            <a:pPr marL="342900" marR="0" lvl="0" indent="-342900" eaLnBrk="0" latinLnBrk="0">
              <a:spcBef>
                <a:spcPts val="1425"/>
              </a:spcBef>
              <a:buFont typeface="Times New Roman" pitchFamily="18" charset="0"/>
              <a:buChar char="•"/>
              <a:tabLst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в случае серьезных затруднений обратитесь за помощью к специалистам</a:t>
            </a:r>
          </a:p>
          <a:p>
            <a:pPr marL="342900" marR="0" lvl="0" indent="449263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3891A7"/>
              </a:buClr>
              <a:buSzPct val="100000"/>
              <a:buFont typeface="Wingdings 2" pitchFamily="18" charset="2"/>
              <a:buNone/>
              <a:tabLst/>
              <a:defRPr/>
            </a:pPr>
            <a:endParaRPr kumimoji="0" lang="ru-RU" altLang="ru-RU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449263" rtl="0" eaLnBrk="0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 2" pitchFamily="18" charset="2"/>
              <a:buNone/>
              <a:tabLst/>
              <a:defRPr/>
            </a:pP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7504" y="764704"/>
            <a:ext cx="7992864" cy="6477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0">
              <a:defRPr/>
            </a:pPr>
            <a:r>
              <a:rPr lang="ru-RU" altLang="ru-RU" sz="32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Основы общения и стратегия помощи: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785393" y="3565526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895350" y="2205850"/>
            <a:ext cx="7056438" cy="89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Итоги учебной деятельности за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929058" y="4357694"/>
            <a:ext cx="4968875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Емельянова Ольга Владимировна, заместитель директора по УВР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</a:t>
            </a:r>
          </a:p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59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Особенности и трудности юношеского возраста. Поддержка детей в период подготовки к экзаменам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87624" y="6021288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899592" y="692696"/>
            <a:ext cx="8064500" cy="64801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Общероссийский детский телефон доверия: 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8-800-2000-122</a:t>
            </a: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Горячая линия «Ребенок в опасности» Следственного комитета РФ 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8-800-200-19-10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Службы психологической помощи в г. Новокузнецке: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Телефон доверия 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713-063, 713-064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ГОО «Кузбасский РЦППМС» Отделение Новокузнецкого городского округа  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37-56-83</a:t>
            </a: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(г.Новокузнецк, ул. </a:t>
            </a:r>
            <a:r>
              <a:rPr kumimoji="0" lang="ru-RU" altLang="ru-RU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Шункова</a:t>
            </a: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16-А)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психолого-педагогической помощи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74-31-18</a:t>
            </a: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(г.Новокузнецк, пр. Металлургов, 10)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Центр психологического консультирования  «АКМЕ» МАОУ ДПО ИПК </a:t>
            </a:r>
          </a:p>
          <a:p>
            <a:pPr marL="342900" marR="0" lvl="0" indent="-34290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73-75-00</a:t>
            </a:r>
            <a:r>
              <a:rPr kumimoji="0" lang="ru-RU" alt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61161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altLang="ru-RU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г.Новокузнецк,Транспортная</a:t>
            </a:r>
            <a:r>
              <a:rPr kumimoji="0" lang="ru-RU" altLang="ru-RU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17) </a:t>
            </a:r>
          </a:p>
        </p:txBody>
      </p:sp>
    </p:spTree>
    <p:extLst>
      <p:ext uri="{BB962C8B-B14F-4D97-AF65-F5344CB8AC3E}">
        <p14:creationId xmlns:p14="http://schemas.microsoft.com/office/powerpoint/2010/main" val="1309157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0" y="-15627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1020248" y="2205852"/>
            <a:ext cx="7056438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Организация школьного питания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929058" y="4357694"/>
            <a:ext cx="4968875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Шеянов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Петр Алексеевич, заместитель директора по БЖ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</a:t>
            </a:r>
          </a:p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47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2955" y="478631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539552" y="1379538"/>
            <a:ext cx="7537134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Охват горячим питанием в 9-11 классах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3336"/>
              </p:ext>
            </p:extLst>
          </p:nvPr>
        </p:nvGraphicFramePr>
        <p:xfrm>
          <a:off x="539552" y="2420888"/>
          <a:ext cx="7920880" cy="248929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960440"/>
                <a:gridCol w="3960440"/>
              </a:tblGrid>
              <a:tr h="30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9А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7.41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</a:tr>
              <a:tr h="30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9Б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 b="0" i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</a:tr>
              <a:tr h="30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9В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effectLst/>
                        </a:rPr>
                        <a:t>56.00</a:t>
                      </a:r>
                      <a:endParaRPr lang="ru-RU" sz="2000" b="0" i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</a:tr>
              <a:tr h="30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10А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effectLst/>
                        </a:rPr>
                        <a:t>15.00</a:t>
                      </a:r>
                      <a:endParaRPr lang="ru-RU" sz="2000" b="0" i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</a:tr>
              <a:tr h="30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10Б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effectLst/>
                        </a:rPr>
                        <a:t>4.76</a:t>
                      </a:r>
                      <a:endParaRPr lang="ru-RU" sz="2000" b="0" i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</a:tr>
              <a:tr h="30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11А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 b="0" i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</a:tr>
              <a:tr h="30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11Б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 b="0" i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</a:tr>
              <a:tr h="303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11В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b="0" i="0" dirty="0">
                        <a:effectLst/>
                        <a:latin typeface="inherit"/>
                      </a:endParaRPr>
                    </a:p>
                  </a:txBody>
                  <a:tcPr marL="12724" marR="12724" marT="6362" marB="0" anchor="ctr"/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27584" y="188640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школьного питания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64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951" y="3573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1020248" y="2205852"/>
            <a:ext cx="7056438" cy="89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/>
              </a:rPr>
              <a:t>Вопросы финансово-хозяйственной деятельности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929058" y="4357694"/>
            <a:ext cx="4968875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Загайнова Наталья Александровна, заместитель директора по АХР</a:t>
            </a: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</a:t>
            </a:r>
          </a:p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7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534" y="-38522"/>
            <a:ext cx="9195363" cy="689652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30271" y="212725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7569" y="255086"/>
            <a:ext cx="4572000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Вопросы финансово-хозяйственной деятельности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0816" y="1770829"/>
            <a:ext cx="763284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сновные направления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расходования средств поступивших на счет школы из разных источников за первое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полугодие:</a:t>
            </a:r>
            <a:endParaRPr lang="ru-RU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средства на обеспечение теплового режима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(приобретение и замену дополнительной системы отопления) – 25000,0</a:t>
            </a:r>
            <a:endParaRPr lang="ru-RU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средства на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улучшение общешкольных помещений (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замену окна в коридоре 2 этажа (заключен договор, работы начнутся в третьей четверти) – 50000,0</a:t>
            </a:r>
            <a:endParaRPr lang="ru-RU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средства на улучшение условия актового зала (приобретение стульев) – 107000,0</a:t>
            </a:r>
            <a:endParaRPr lang="ru-RU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23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9457" y="0"/>
            <a:ext cx="1534543" cy="1500178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539552" y="260648"/>
            <a:ext cx="7786742" cy="570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школа № 50»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ТЕЛ/ФАКС 8(3843) 37-75-29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50_06@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http://kemnvkzschool50.kuz-edu.ru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Приемная директора: 377529</a:t>
            </a:r>
          </a:p>
          <a:p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Зам.директора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 УВР Емельянова Ольга Владимировна 89045740820</a:t>
            </a:r>
          </a:p>
          <a:p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Зам.директора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 ВР Киселева Светлана Николаевна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89050762270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Социальный педагог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Мызникова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Татьяна Николаевна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89832137499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2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2919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970852"/>
            <a:ext cx="7494680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Качественные показатели успеваемости в  9 классах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702739"/>
              </p:ext>
            </p:extLst>
          </p:nvPr>
        </p:nvGraphicFramePr>
        <p:xfrm>
          <a:off x="611562" y="1772816"/>
          <a:ext cx="7992888" cy="3816425"/>
        </p:xfrm>
        <a:graphic>
          <a:graphicData uri="http://schemas.openxmlformats.org/drawingml/2006/table">
            <a:tbl>
              <a:tblPr/>
              <a:tblGrid>
                <a:gridCol w="1012401"/>
                <a:gridCol w="730737"/>
                <a:gridCol w="730737"/>
                <a:gridCol w="730737"/>
                <a:gridCol w="730737"/>
                <a:gridCol w="797386"/>
                <a:gridCol w="797386"/>
                <a:gridCol w="798177"/>
                <a:gridCol w="869586"/>
                <a:gridCol w="795004"/>
              </a:tblGrid>
              <a:tr h="829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Окончили  четверть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Неуспевающие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Успеваемость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416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 и 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одной 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одной 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одна 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две и более 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945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81%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945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77%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9%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Итоги учебной деятельности за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четверть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209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115616" y="260648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0212" y="43247"/>
            <a:ext cx="1472010" cy="1439045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27584" y="1124744"/>
            <a:ext cx="7286625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качественных показателей 9 классов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89310978"/>
              </p:ext>
            </p:extLst>
          </p:nvPr>
        </p:nvGraphicFramePr>
        <p:xfrm>
          <a:off x="755576" y="1844824"/>
          <a:ext cx="304800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6736801"/>
              </p:ext>
            </p:extLst>
          </p:nvPr>
        </p:nvGraphicFramePr>
        <p:xfrm>
          <a:off x="4788024" y="1916832"/>
          <a:ext cx="304800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Итоги учебной деятельности за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четверть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91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115616" y="260648"/>
            <a:ext cx="6399212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635375" y="3573463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27584" y="1124744"/>
            <a:ext cx="7286625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Качественные показатели 9-11 классов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52397"/>
              </p:ext>
            </p:extLst>
          </p:nvPr>
        </p:nvGraphicFramePr>
        <p:xfrm>
          <a:off x="755576" y="1844826"/>
          <a:ext cx="7776862" cy="3600398"/>
        </p:xfrm>
        <a:graphic>
          <a:graphicData uri="http://schemas.openxmlformats.org/drawingml/2006/table">
            <a:tbl>
              <a:tblPr/>
              <a:tblGrid>
                <a:gridCol w="985039"/>
                <a:gridCol w="710987"/>
                <a:gridCol w="710987"/>
                <a:gridCol w="710987"/>
                <a:gridCol w="710987"/>
                <a:gridCol w="775834"/>
                <a:gridCol w="775834"/>
                <a:gridCol w="776605"/>
                <a:gridCol w="846084"/>
                <a:gridCol w="773518"/>
              </a:tblGrid>
              <a:tr h="988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Окончили  четверть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Неуспевающие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Успеваемость 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496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 и «5»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одной «4»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одной «3»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одна 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две и более 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«2»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269">
                <a:tc>
                  <a:txBody>
                    <a:bodyPr/>
                    <a:lstStyle/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полугодие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89%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21%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86" marR="87086" marT="43543" marB="43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Итоги учебной деятельности за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четверть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52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0223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785393" y="3565526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08720"/>
            <a:ext cx="7574657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Ответственность родителей за качество обучения ребенка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(проблемы и выходы на улучшение качества обучения)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780928"/>
            <a:ext cx="8024826" cy="344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1.Контроль успеваемости ребенка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ведение дневника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выполнение домашнего задания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беседы с ребенком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определение возникающих проблем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Контроль посещаемости ребенком школы</a:t>
            </a:r>
          </a:p>
          <a:p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Итоги учебной деятельности за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четверть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70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0223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785393" y="3565526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20688"/>
            <a:ext cx="7574657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Ответственность родителей за качество обучения ребенка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(проблемы и выходы на улучшение качества обучения)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916832"/>
            <a:ext cx="8024826" cy="4071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Взаимодействие с классным руководителем,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администрацией школы, педагогом-психологом, социальным педагогом</a:t>
            </a:r>
          </a:p>
          <a:p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Использование возможности школьной службой примирения,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Совета профилактики, городского ПМПК, школьного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Участие в общешкольных и классных мероприятиях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971600" y="116632"/>
            <a:ext cx="705643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Итоги учебной деятельности за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четверть 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70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223963" y="263525"/>
            <a:ext cx="6399212" cy="10223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 sz="3200" b="1">
              <a:solidFill>
                <a:srgbClr val="262626"/>
              </a:solidFill>
              <a:latin typeface="Times New Roman" pitchFamily="18" charset="0"/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307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571500"/>
            <a:ext cx="1843088" cy="1801813"/>
          </a:xfrm>
          <a:prstGeom prst="rect">
            <a:avLst/>
          </a:prstGeom>
          <a:noFill/>
          <a:ln w="9360">
            <a:noFill/>
            <a:round/>
            <a:headEnd/>
            <a:tailEnd/>
          </a:ln>
        </p:spPr>
      </p:pic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785393" y="3565526"/>
            <a:ext cx="1573213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7574657" cy="125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Формы получения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среднего общего образования</a:t>
            </a:r>
          </a:p>
          <a:p>
            <a:pPr algn="ctr"/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636912"/>
            <a:ext cx="8024826" cy="2153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Обучение в 10 классе МБОУ «СОШ № 50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Обучение в 10 классе другого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ОУ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Обучение в СПО и НПО (техникум, колледж, профессиональный лицей)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99592" y="188641"/>
            <a:ext cx="7286625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Выбор формы получения среднего общего образования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43608" y="6093296"/>
            <a:ext cx="7286625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/>
            <a:r>
              <a:rPr lang="ru-RU" alt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Общешкольное родительское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собрание, 16.01.2019 г. 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83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2075</Words>
  <Application>Microsoft Office PowerPoint</Application>
  <PresentationFormat>Экран (4:3)</PresentationFormat>
  <Paragraphs>615</Paragraphs>
  <Slides>35</Slides>
  <Notes>35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</dc:creator>
  <cp:lastModifiedBy>Admin</cp:lastModifiedBy>
  <cp:revision>182</cp:revision>
  <cp:lastPrinted>2018-11-14T10:30:10Z</cp:lastPrinted>
  <dcterms:created xsi:type="dcterms:W3CDTF">1601-01-01T00:00:00Z</dcterms:created>
  <dcterms:modified xsi:type="dcterms:W3CDTF">2019-01-21T05:32:48Z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